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4" r:id="rId10"/>
    <p:sldId id="285" r:id="rId11"/>
    <p:sldId id="286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3" r:id="rId23"/>
    <p:sldId id="275" r:id="rId24"/>
    <p:sldId id="287" r:id="rId25"/>
    <p:sldId id="308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1" r:id="rId49"/>
    <p:sldId id="303" r:id="rId50"/>
    <p:sldId id="304" r:id="rId51"/>
    <p:sldId id="305" r:id="rId52"/>
    <p:sldId id="306" r:id="rId53"/>
    <p:sldId id="307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C6672-CC33-4520-B040-0792117411E3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40F3F-F6A0-4541-BEB4-E546BF415B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36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40F3F-F6A0-4541-BEB4-E546BF415B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44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65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1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907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9614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73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771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964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29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820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1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22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45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8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04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388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19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729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20DAF-EB58-486D-95C0-448E3F80CF6D}" type="datetimeFigureOut">
              <a:rPr lang="de-DE" smtClean="0"/>
              <a:t>13.04.2018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F5A97-7F82-47B4-9B6D-4BA7B8D43E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038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plugins/maven-shade-plugin/" TargetMode="External"/><Relationship Id="rId2" Type="http://schemas.openxmlformats.org/officeDocument/2006/relationships/hyperlink" Target="https://github.com/vert-x3/vertx-maven-start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Vert.x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Reactive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529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229" y="1213026"/>
            <a:ext cx="7633092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28" y="1388209"/>
            <a:ext cx="7404481" cy="45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Core </a:t>
            </a:r>
            <a:r>
              <a:rPr lang="de-DE" dirty="0" err="1" smtClean="0"/>
              <a:t>concepts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Verticles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Bus </a:t>
            </a:r>
            <a:r>
              <a:rPr lang="de-DE" dirty="0" err="1" smtClean="0"/>
              <a:t>communication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925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9337" y="3165603"/>
            <a:ext cx="10928195" cy="1293028"/>
          </a:xfrm>
        </p:spPr>
        <p:txBody>
          <a:bodyPr/>
          <a:lstStyle/>
          <a:p>
            <a:r>
              <a:rPr lang="de-DE" dirty="0" err="1" smtClean="0"/>
              <a:t>Verticles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bus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97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Threading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models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525908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The traditional </a:t>
            </a:r>
            <a:r>
              <a:rPr lang="de-DE" dirty="0" err="1" smtClean="0"/>
              <a:t>approach</a:t>
            </a:r>
            <a:r>
              <a:rPr lang="de-DE" dirty="0" smtClean="0"/>
              <a:t> </a:t>
            </a:r>
            <a:r>
              <a:rPr lang="de-DE" dirty="0" err="1" smtClean="0"/>
              <a:t>sucks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scalability</a:t>
            </a:r>
            <a:r>
              <a:rPr lang="de-DE" dirty="0" smtClean="0"/>
              <a:t> !</a:t>
            </a:r>
          </a:p>
          <a:p>
            <a:pPr lvl="1"/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r>
              <a:rPr lang="de-DE" dirty="0" smtClean="0"/>
              <a:t> per </a:t>
            </a: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client</a:t>
            </a:r>
            <a:endParaRPr lang="de-DE" dirty="0" smtClean="0"/>
          </a:p>
          <a:p>
            <a:pPr lvl="2"/>
            <a:r>
              <a:rPr lang="de-DE" dirty="0" err="1" smtClean="0"/>
              <a:t>Assigned</a:t>
            </a:r>
            <a:r>
              <a:rPr lang="de-DE" dirty="0" smtClean="0"/>
              <a:t> </a:t>
            </a:r>
            <a:r>
              <a:rPr lang="de-DE" dirty="0" err="1" smtClean="0"/>
              <a:t>generaly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establishment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connection</a:t>
            </a:r>
            <a:endParaRPr lang="de-DE" dirty="0" smtClean="0"/>
          </a:p>
          <a:p>
            <a:pPr lvl="2"/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Servlets</a:t>
            </a:r>
          </a:p>
          <a:p>
            <a:pPr lvl="2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coding</a:t>
            </a:r>
            <a:r>
              <a:rPr lang="de-DE" dirty="0" smtClean="0"/>
              <a:t> </a:t>
            </a:r>
            <a:r>
              <a:rPr lang="de-DE" dirty="0" err="1" smtClean="0"/>
              <a:t>written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java.io </a:t>
            </a:r>
            <a:r>
              <a:rPr lang="de-DE" dirty="0" err="1" smtClean="0"/>
              <a:t>and</a:t>
            </a:r>
            <a:r>
              <a:rPr lang="de-DE" dirty="0" smtClean="0"/>
              <a:t> java.net</a:t>
            </a:r>
          </a:p>
          <a:p>
            <a:pPr lvl="2"/>
            <a:endParaRPr lang="de-DE" dirty="0"/>
          </a:p>
          <a:p>
            <a:pPr lvl="1"/>
            <a:r>
              <a:rPr lang="de-DE" dirty="0" err="1" smtClean="0"/>
              <a:t>It‘s</a:t>
            </a:r>
            <a:r>
              <a:rPr lang="de-DE" dirty="0" smtClean="0"/>
              <a:t> a „</a:t>
            </a:r>
            <a:r>
              <a:rPr lang="de-DE" dirty="0" err="1" smtClean="0"/>
              <a:t>synchronous</a:t>
            </a:r>
            <a:r>
              <a:rPr lang="de-DE" dirty="0" smtClean="0"/>
              <a:t> IO Threading </a:t>
            </a:r>
            <a:r>
              <a:rPr lang="de-DE" dirty="0" err="1" smtClean="0"/>
              <a:t>model</a:t>
            </a:r>
            <a:r>
              <a:rPr lang="de-DE" dirty="0" smtClean="0"/>
              <a:t>“</a:t>
            </a:r>
          </a:p>
          <a:p>
            <a:pPr lvl="1"/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looks</a:t>
            </a:r>
            <a:r>
              <a:rPr lang="de-DE" dirty="0" smtClean="0"/>
              <a:t> simple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sucks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scalability</a:t>
            </a:r>
            <a:endParaRPr lang="de-DE" dirty="0" smtClean="0"/>
          </a:p>
          <a:p>
            <a:pPr lvl="2"/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concurrent</a:t>
            </a:r>
            <a:r>
              <a:rPr lang="de-DE" dirty="0" smtClean="0"/>
              <a:t> </a:t>
            </a:r>
            <a:r>
              <a:rPr lang="de-DE" dirty="0" err="1" smtClean="0"/>
              <a:t>connection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threads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not </a:t>
            </a:r>
            <a:r>
              <a:rPr lang="de-DE" dirty="0" err="1" smtClean="0"/>
              <a:t>cheap</a:t>
            </a:r>
            <a:endParaRPr lang="de-DE" dirty="0" smtClean="0"/>
          </a:p>
          <a:p>
            <a:pPr lvl="2"/>
            <a:r>
              <a:rPr lang="de-DE" dirty="0" err="1" smtClean="0"/>
              <a:t>Under</a:t>
            </a:r>
            <a:r>
              <a:rPr lang="de-DE" dirty="0" smtClean="0"/>
              <a:t> heavy </a:t>
            </a:r>
            <a:r>
              <a:rPr lang="de-DE" dirty="0" err="1" smtClean="0"/>
              <a:t>load</a:t>
            </a:r>
            <a:r>
              <a:rPr lang="de-DE" dirty="0" smtClean="0"/>
              <a:t>,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scheduling</a:t>
            </a:r>
            <a:r>
              <a:rPr lang="de-DE" dirty="0" smtClean="0"/>
              <a:t> </a:t>
            </a:r>
            <a:r>
              <a:rPr lang="de-DE" dirty="0" err="1" smtClean="0"/>
              <a:t>becomes</a:t>
            </a:r>
            <a:r>
              <a:rPr lang="de-DE" dirty="0" smtClean="0"/>
              <a:t> </a:t>
            </a:r>
            <a:r>
              <a:rPr lang="de-DE" dirty="0" err="1" smtClean="0"/>
              <a:t>itself</a:t>
            </a:r>
            <a:r>
              <a:rPr lang="de-DE" dirty="0" smtClean="0"/>
              <a:t> heavy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Operating System</a:t>
            </a:r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Thus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„</a:t>
            </a:r>
            <a:r>
              <a:rPr lang="de-DE" dirty="0" err="1" smtClean="0"/>
              <a:t>asynchronous</a:t>
            </a:r>
            <a:r>
              <a:rPr lang="de-DE" dirty="0" smtClean="0"/>
              <a:t> IO“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2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Verticles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Transitioning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!!!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95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de-DE" dirty="0" err="1" smtClean="0"/>
              <a:t>verticle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deployment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6" y="2215376"/>
            <a:ext cx="5128112" cy="4200292"/>
          </a:xfrm>
        </p:spPr>
      </p:pic>
      <p:sp>
        <p:nvSpPr>
          <p:cNvPr id="5" name="Textfeld 4"/>
          <p:cNvSpPr txBox="1"/>
          <p:nvPr/>
        </p:nvSpPr>
        <p:spPr>
          <a:xfrm>
            <a:off x="5895279" y="2215376"/>
            <a:ext cx="56109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a </a:t>
            </a:r>
            <a:r>
              <a:rPr lang="de-DE" dirty="0" err="1" smtClean="0"/>
              <a:t>verticle</a:t>
            </a:r>
            <a:r>
              <a:rPr lang="de-DE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verticle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incoming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an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Events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anything</a:t>
            </a:r>
            <a:endParaRPr lang="de-DE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receiving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network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buffers</a:t>
            </a:r>
            <a:endParaRPr lang="de-DE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timing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events</a:t>
            </a:r>
            <a:endParaRPr lang="de-DE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messages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other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verticles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1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politicaly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handling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verticle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shall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processed</a:t>
            </a:r>
            <a:r>
              <a:rPr lang="de-DE" dirty="0" smtClean="0"/>
              <a:t> in a </a:t>
            </a:r>
            <a:r>
              <a:rPr lang="de-DE" b="1" u="sng" dirty="0" err="1" smtClean="0">
                <a:solidFill>
                  <a:srgbClr val="FF0000"/>
                </a:solidFill>
              </a:rPr>
              <a:t>reasonable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time </a:t>
            </a:r>
            <a:r>
              <a:rPr lang="de-DE" dirty="0" err="1" smtClean="0"/>
              <a:t>to</a:t>
            </a:r>
            <a:r>
              <a:rPr lang="de-DE" dirty="0" smtClean="0"/>
              <a:t> not block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Therefore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blocking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shall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performed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executed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Exactly</a:t>
            </a:r>
            <a:r>
              <a:rPr lang="de-DE" dirty="0" smtClean="0"/>
              <a:t> like </a:t>
            </a:r>
            <a:r>
              <a:rPr lang="de-DE" dirty="0" err="1" smtClean="0"/>
              <a:t>processing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in a </a:t>
            </a:r>
            <a:r>
              <a:rPr lang="de-DE" dirty="0" err="1" smtClean="0"/>
              <a:t>graphical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freezing</a:t>
            </a:r>
            <a:r>
              <a:rPr lang="de-DE" dirty="0" smtClean="0"/>
              <a:t> a swing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executing</a:t>
            </a:r>
            <a:r>
              <a:rPr lang="de-DE" dirty="0" smtClean="0"/>
              <a:t> a </a:t>
            </a:r>
            <a:r>
              <a:rPr lang="de-DE" dirty="0" err="1" smtClean="0"/>
              <a:t>slow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offer</a:t>
            </a:r>
            <a:r>
              <a:rPr lang="de-DE" dirty="0" smtClean="0"/>
              <a:t> </a:t>
            </a:r>
            <a:r>
              <a:rPr lang="de-DE" dirty="0" err="1" smtClean="0"/>
              <a:t>mechanisms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deal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blocking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 outside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08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characteristics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8" y="2617780"/>
            <a:ext cx="6609267" cy="3589731"/>
          </a:xfrm>
        </p:spPr>
      </p:pic>
      <p:sp>
        <p:nvSpPr>
          <p:cNvPr id="5" name="Textfeld 4"/>
          <p:cNvSpPr txBox="1"/>
          <p:nvPr/>
        </p:nvSpPr>
        <p:spPr>
          <a:xfrm>
            <a:off x="7069877" y="2057401"/>
            <a:ext cx="5055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Every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attached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thread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attaches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per Core </a:t>
            </a:r>
            <a:r>
              <a:rPr lang="de-DE" dirty="0" err="1" smtClean="0"/>
              <a:t>cpu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As a </a:t>
            </a:r>
            <a:r>
              <a:rPr lang="de-DE" dirty="0" err="1" smtClean="0"/>
              <a:t>consequence</a:t>
            </a:r>
            <a:r>
              <a:rPr lang="de-DE" dirty="0" smtClean="0"/>
              <a:t> a </a:t>
            </a:r>
            <a:r>
              <a:rPr lang="de-DE" dirty="0" err="1" smtClean="0"/>
              <a:t>regular</a:t>
            </a:r>
            <a:r>
              <a:rPr lang="de-DE" dirty="0" smtClean="0"/>
              <a:t> </a:t>
            </a:r>
            <a:r>
              <a:rPr lang="de-DE" dirty="0" err="1" smtClean="0"/>
              <a:t>verticle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thread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So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cop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verticle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passed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configurations</a:t>
            </a:r>
            <a:r>
              <a:rPr lang="de-DE" dirty="0" smtClean="0"/>
              <a:t>: </a:t>
            </a:r>
            <a:r>
              <a:rPr lang="de-DE" dirty="0" err="1" smtClean="0"/>
              <a:t>credentials</a:t>
            </a:r>
            <a:r>
              <a:rPr lang="de-DE" dirty="0" smtClean="0"/>
              <a:t>, </a:t>
            </a: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adresse</a:t>
            </a:r>
            <a:r>
              <a:rPr lang="de-DE" dirty="0" smtClean="0"/>
              <a:t>, </a:t>
            </a:r>
            <a:r>
              <a:rPr lang="de-DE" dirty="0" err="1" smtClean="0"/>
              <a:t>etc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verticle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deployed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times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8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characteristics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Incoming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datas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received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accepting</a:t>
            </a:r>
            <a:r>
              <a:rPr lang="de-DE" dirty="0" smtClean="0"/>
              <a:t> </a:t>
            </a:r>
            <a:r>
              <a:rPr lang="de-DE" dirty="0" err="1" smtClean="0"/>
              <a:t>threads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passed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corresponding</a:t>
            </a:r>
            <a:r>
              <a:rPr lang="de-DE" dirty="0" smtClean="0"/>
              <a:t> </a:t>
            </a:r>
            <a:r>
              <a:rPr lang="de-DE" dirty="0" err="1" smtClean="0"/>
              <a:t>verticles</a:t>
            </a:r>
            <a:endParaRPr lang="de-DE" dirty="0" smtClean="0"/>
          </a:p>
          <a:p>
            <a:endParaRPr lang="de-DE" dirty="0"/>
          </a:p>
          <a:p>
            <a:r>
              <a:rPr lang="en-US" i="1" dirty="0">
                <a:solidFill>
                  <a:srgbClr val="FF0000"/>
                </a:solidFill>
              </a:rPr>
              <a:t>When a </a:t>
            </a:r>
            <a:r>
              <a:rPr lang="en-US" i="1" dirty="0" err="1">
                <a:solidFill>
                  <a:srgbClr val="FF0000"/>
                </a:solidFill>
              </a:rPr>
              <a:t>verticle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opens a network server and </a:t>
            </a:r>
            <a:r>
              <a:rPr lang="en-US" b="1" dirty="0">
                <a:solidFill>
                  <a:srgbClr val="FF0000"/>
                </a:solidFill>
              </a:rPr>
              <a:t>is deployed more than once</a:t>
            </a:r>
            <a:r>
              <a:rPr lang="en-US" dirty="0"/>
              <a:t>, then </a:t>
            </a:r>
            <a:r>
              <a:rPr lang="en-US" b="1" dirty="0">
                <a:solidFill>
                  <a:srgbClr val="FF0000"/>
                </a:solidFill>
              </a:rPr>
              <a:t>the events are being distributed to the </a:t>
            </a:r>
            <a:r>
              <a:rPr lang="en-US" b="1" dirty="0" err="1">
                <a:solidFill>
                  <a:srgbClr val="FF0000"/>
                </a:solidFill>
              </a:rPr>
              <a:t>verticle</a:t>
            </a:r>
            <a:r>
              <a:rPr lang="en-US" b="1" dirty="0">
                <a:solidFill>
                  <a:srgbClr val="FF0000"/>
                </a:solidFill>
              </a:rPr>
              <a:t> instances</a:t>
            </a:r>
            <a:r>
              <a:rPr lang="en-US" dirty="0"/>
              <a:t> in a round-robin fashion which is very useful for maximizing CPU usage with lots of concurrent networked </a:t>
            </a:r>
            <a:r>
              <a:rPr lang="en-US" dirty="0" smtClean="0"/>
              <a:t>requests</a:t>
            </a:r>
          </a:p>
          <a:p>
            <a:endParaRPr lang="en-US" dirty="0"/>
          </a:p>
          <a:p>
            <a:r>
              <a:rPr lang="en-US" dirty="0" err="1" smtClean="0"/>
              <a:t>Verticles</a:t>
            </a:r>
            <a:r>
              <a:rPr lang="en-US" dirty="0" smtClean="0"/>
              <a:t> have a simple start/stop lifecycle</a:t>
            </a:r>
          </a:p>
          <a:p>
            <a:endParaRPr lang="en-US" dirty="0"/>
          </a:p>
          <a:p>
            <a:r>
              <a:rPr lang="en-US" dirty="0" err="1" smtClean="0"/>
              <a:t>Verticles</a:t>
            </a:r>
            <a:r>
              <a:rPr lang="en-US" dirty="0" smtClean="0"/>
              <a:t> can deploy other </a:t>
            </a:r>
            <a:r>
              <a:rPr lang="en-US" dirty="0" err="1" smtClean="0"/>
              <a:t>verticles</a:t>
            </a:r>
            <a:endParaRPr lang="en-US" dirty="0" smtClean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8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Main </a:t>
            </a:r>
            <a:r>
              <a:rPr lang="de-DE" dirty="0" err="1" smtClean="0"/>
              <a:t>points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Eclipse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?</a:t>
            </a:r>
          </a:p>
          <a:p>
            <a:r>
              <a:rPr lang="de-DE" dirty="0" smtClean="0"/>
              <a:t>A Fast Prototype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starter</a:t>
            </a:r>
            <a:endParaRPr lang="de-DE" dirty="0" smtClean="0"/>
          </a:p>
          <a:p>
            <a:r>
              <a:rPr lang="de-DE" dirty="0" err="1" smtClean="0"/>
              <a:t>Improving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design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refactorings</a:t>
            </a:r>
            <a:endParaRPr lang="de-DE" dirty="0" smtClean="0"/>
          </a:p>
          <a:p>
            <a:pPr lvl="1"/>
            <a:r>
              <a:rPr lang="de-DE" dirty="0" smtClean="0"/>
              <a:t>Separation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concerns</a:t>
            </a:r>
            <a:r>
              <a:rPr lang="de-DE" dirty="0" smtClean="0"/>
              <a:t> at Vertices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err="1" smtClean="0"/>
              <a:t>Extracting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 smtClean="0"/>
          </a:p>
          <a:p>
            <a:pPr lvl="1"/>
            <a:r>
              <a:rPr lang="de-DE" dirty="0" err="1" smtClean="0"/>
              <a:t>Junit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asynchronus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Consumming</a:t>
            </a:r>
            <a:r>
              <a:rPr lang="de-DE" dirty="0" smtClean="0"/>
              <a:t> &amp;&amp; </a:t>
            </a:r>
            <a:r>
              <a:rPr lang="de-DE" dirty="0" err="1" smtClean="0"/>
              <a:t>Exposing</a:t>
            </a:r>
            <a:r>
              <a:rPr lang="de-DE" dirty="0" smtClean="0"/>
              <a:t> </a:t>
            </a:r>
            <a:r>
              <a:rPr lang="de-DE" dirty="0" err="1" smtClean="0"/>
              <a:t>third</a:t>
            </a:r>
            <a:r>
              <a:rPr lang="de-DE" dirty="0" smtClean="0"/>
              <a:t> </a:t>
            </a:r>
            <a:r>
              <a:rPr lang="de-DE" dirty="0" err="1" smtClean="0"/>
              <a:t>party</a:t>
            </a:r>
            <a:r>
              <a:rPr lang="de-DE" dirty="0" smtClean="0"/>
              <a:t> HTTP/</a:t>
            </a:r>
            <a:r>
              <a:rPr lang="de-DE" dirty="0" err="1" smtClean="0"/>
              <a:t>Json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 smtClean="0"/>
          </a:p>
          <a:p>
            <a:r>
              <a:rPr lang="de-DE" dirty="0" err="1" smtClean="0"/>
              <a:t>Going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136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r>
              <a:rPr lang="de-DE" sz="3200" dirty="0" smtClean="0"/>
              <a:t>Message </a:t>
            </a:r>
            <a:r>
              <a:rPr lang="de-DE" sz="3200" dirty="0" err="1" smtClean="0"/>
              <a:t>exchange</a:t>
            </a:r>
            <a:r>
              <a:rPr lang="de-DE" sz="3200" dirty="0" smtClean="0"/>
              <a:t> </a:t>
            </a:r>
            <a:r>
              <a:rPr lang="de-DE" sz="3200" dirty="0" err="1" smtClean="0"/>
              <a:t>through</a:t>
            </a:r>
            <a:r>
              <a:rPr lang="de-DE" sz="3200" dirty="0" smtClean="0"/>
              <a:t> </a:t>
            </a:r>
            <a:r>
              <a:rPr lang="de-DE" sz="3200" dirty="0" err="1" smtClean="0"/>
              <a:t>the</a:t>
            </a:r>
            <a:r>
              <a:rPr lang="de-DE" sz="3200" dirty="0" smtClean="0"/>
              <a:t> </a:t>
            </a:r>
            <a:r>
              <a:rPr lang="de-DE" sz="3200" dirty="0" err="1" smtClean="0"/>
              <a:t>event</a:t>
            </a:r>
            <a:r>
              <a:rPr lang="de-DE" sz="3200" dirty="0" smtClean="0"/>
              <a:t> </a:t>
            </a:r>
            <a:r>
              <a:rPr lang="de-DE" sz="3200" dirty="0" err="1" smtClean="0"/>
              <a:t>bus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70" y="1880488"/>
            <a:ext cx="8768666" cy="48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263805"/>
            <a:ext cx="10820400" cy="793596"/>
          </a:xfrm>
        </p:spPr>
        <p:txBody>
          <a:bodyPr/>
          <a:lstStyle/>
          <a:p>
            <a:r>
              <a:rPr lang="de-DE" dirty="0" err="1" smtClean="0"/>
              <a:t>Characteristics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bus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kinds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transition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verticles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Bus</a:t>
            </a:r>
          </a:p>
          <a:p>
            <a:endParaRPr lang="de-DE" dirty="0" smtClean="0"/>
          </a:p>
          <a:p>
            <a:r>
              <a:rPr lang="de-DE" dirty="0" err="1" smtClean="0"/>
              <a:t>Json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preferred</a:t>
            </a:r>
            <a:r>
              <a:rPr lang="de-DE" dirty="0" smtClean="0"/>
              <a:t> </a:t>
            </a:r>
            <a:r>
              <a:rPr lang="de-DE" dirty="0" err="1" smtClean="0"/>
              <a:t>format</a:t>
            </a:r>
            <a:r>
              <a:rPr lang="de-DE" dirty="0" smtClean="0"/>
              <a:t> </a:t>
            </a:r>
            <a:r>
              <a:rPr lang="de-DE" dirty="0" err="1" smtClean="0"/>
              <a:t>because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cross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de-DE" dirty="0" smtClean="0"/>
              <a:t>Messages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destinations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i="1" dirty="0" err="1" smtClean="0">
                <a:solidFill>
                  <a:srgbClr val="FF0000"/>
                </a:solidFill>
              </a:rPr>
              <a:t>free</a:t>
            </a:r>
            <a:r>
              <a:rPr lang="de-DE" b="1" i="1" dirty="0" smtClean="0">
                <a:solidFill>
                  <a:srgbClr val="FF0000"/>
                </a:solidFill>
              </a:rPr>
              <a:t> form </a:t>
            </a:r>
            <a:r>
              <a:rPr lang="de-DE" b="1" i="1" dirty="0" err="1" smtClean="0">
                <a:solidFill>
                  <a:srgbClr val="FF0000"/>
                </a:solidFill>
              </a:rPr>
              <a:t>strings</a:t>
            </a:r>
            <a:endParaRPr lang="de-DE" b="1" i="1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r>
              <a:rPr lang="de-DE" dirty="0" smtClean="0"/>
              <a:t>The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bus</a:t>
            </a:r>
            <a:r>
              <a:rPr lang="de-DE" dirty="0" smtClean="0"/>
              <a:t> </a:t>
            </a:r>
            <a:r>
              <a:rPr lang="de-DE" dirty="0" err="1" smtClean="0"/>
              <a:t>supports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patterns</a:t>
            </a:r>
            <a:endParaRPr lang="de-DE" dirty="0" smtClean="0"/>
          </a:p>
          <a:p>
            <a:pPr lvl="1"/>
            <a:r>
              <a:rPr lang="de-DE" dirty="0" smtClean="0"/>
              <a:t>Point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messaging</a:t>
            </a:r>
            <a:endParaRPr lang="de-DE" dirty="0" smtClean="0"/>
          </a:p>
          <a:p>
            <a:pPr lvl="1"/>
            <a:r>
              <a:rPr lang="de-DE" dirty="0" smtClean="0"/>
              <a:t>Request-response </a:t>
            </a:r>
            <a:r>
              <a:rPr lang="de-DE" dirty="0" err="1" smtClean="0"/>
              <a:t>messaging</a:t>
            </a:r>
            <a:endParaRPr lang="de-DE" dirty="0" smtClean="0"/>
          </a:p>
          <a:p>
            <a:pPr lvl="1"/>
            <a:r>
              <a:rPr lang="de-DE" dirty="0" err="1" smtClean="0"/>
              <a:t>Publish</a:t>
            </a:r>
            <a:r>
              <a:rPr lang="de-DE" dirty="0" smtClean="0"/>
              <a:t>/</a:t>
            </a:r>
            <a:r>
              <a:rPr lang="de-DE" dirty="0" err="1" smtClean="0"/>
              <a:t>Subscribe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broadcasting</a:t>
            </a:r>
            <a:r>
              <a:rPr lang="de-DE" dirty="0" smtClean="0"/>
              <a:t> </a:t>
            </a:r>
            <a:r>
              <a:rPr lang="de-DE" dirty="0" err="1" smtClean="0"/>
              <a:t>messages</a:t>
            </a:r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6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Via </a:t>
            </a:r>
            <a:r>
              <a:rPr lang="de-DE" dirty="0" err="1" smtClean="0"/>
              <a:t>the</a:t>
            </a:r>
            <a:r>
              <a:rPr lang="de-DE" dirty="0" smtClean="0"/>
              <a:t> Event Bus, </a:t>
            </a:r>
            <a:r>
              <a:rPr lang="de-DE" dirty="0" err="1" smtClean="0"/>
              <a:t>verticles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transparently</a:t>
            </a:r>
            <a:r>
              <a:rPr lang="de-DE" dirty="0" smtClean="0"/>
              <a:t> </a:t>
            </a:r>
            <a:r>
              <a:rPr lang="de-DE" dirty="0" err="1" smtClean="0"/>
              <a:t>communicate</a:t>
            </a:r>
            <a:r>
              <a:rPr lang="de-DE" dirty="0" smtClean="0"/>
              <a:t> </a:t>
            </a:r>
            <a:r>
              <a:rPr lang="de-DE" dirty="0" err="1" smtClean="0"/>
              <a:t>accros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JVM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accross</a:t>
            </a:r>
            <a:r>
              <a:rPr lang="de-DE" dirty="0" smtClean="0"/>
              <a:t> different JVMs</a:t>
            </a:r>
          </a:p>
          <a:p>
            <a:endParaRPr lang="de-DE" dirty="0"/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when network clustering is activated</a:t>
            </a:r>
            <a:r>
              <a:rPr lang="en-US" dirty="0"/>
              <a:t>, the event bus is </a:t>
            </a:r>
            <a:r>
              <a:rPr lang="en-US" i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 so that messages can be sent to </a:t>
            </a:r>
            <a:r>
              <a:rPr lang="en-US" dirty="0" err="1"/>
              <a:t>verticles</a:t>
            </a:r>
            <a:r>
              <a:rPr lang="en-US" dirty="0"/>
              <a:t> running on other application nodes</a:t>
            </a:r>
            <a:r>
              <a:rPr lang="en-US" dirty="0" smtClean="0"/>
              <a:t>,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Third party apps can communicate with each others via the Event Bus using a simple TPC protocol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event bus can also be exposed over general purposes message bridge (example: AMQP, Stomp…)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</a:t>
            </a:r>
            <a:r>
              <a:rPr lang="en-US" dirty="0" err="1"/>
              <a:t>SockJS</a:t>
            </a:r>
            <a:r>
              <a:rPr lang="en-US" dirty="0"/>
              <a:t> bridge allows web applications to seamlessly communicate over the event bus from JavaScript running in the browser by receiving and publishing messages just like any </a:t>
            </a:r>
            <a:r>
              <a:rPr lang="en-US" dirty="0" err="1"/>
              <a:t>verticle</a:t>
            </a:r>
            <a:r>
              <a:rPr lang="en-US" dirty="0"/>
              <a:t> would do.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78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demo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Wikipeaks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Wikipeaks</a:t>
            </a:r>
            <a:r>
              <a:rPr lang="de-DE" dirty="0" smtClean="0"/>
              <a:t> </a:t>
            </a:r>
            <a:r>
              <a:rPr lang="de-DE" dirty="0" err="1" smtClean="0"/>
              <a:t>branches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1" y="1899976"/>
            <a:ext cx="11318860" cy="42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238207"/>
            <a:ext cx="11634107" cy="65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4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718775"/>
            <a:ext cx="10820400" cy="5083469"/>
          </a:xfrm>
        </p:spPr>
        <p:txBody>
          <a:bodyPr>
            <a:normAutofit fontScale="92500"/>
          </a:bodyPr>
          <a:lstStyle/>
          <a:p>
            <a:r>
              <a:rPr lang="de-DE" dirty="0" smtClean="0"/>
              <a:t>A quick </a:t>
            </a:r>
            <a:r>
              <a:rPr lang="de-DE" dirty="0" err="1" smtClean="0"/>
              <a:t>prototyping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 a </a:t>
            </a:r>
            <a:r>
              <a:rPr lang="de-DE" dirty="0" err="1" smtClean="0"/>
              <a:t>wiki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endParaRPr lang="de-DE" dirty="0" smtClean="0"/>
          </a:p>
          <a:p>
            <a:r>
              <a:rPr lang="de-DE" dirty="0" smtClean="0"/>
              <a:t>Server-</a:t>
            </a:r>
            <a:r>
              <a:rPr lang="de-DE" dirty="0" err="1" smtClean="0"/>
              <a:t>side</a:t>
            </a:r>
            <a:r>
              <a:rPr lang="de-DE" dirty="0" smtClean="0"/>
              <a:t> </a:t>
            </a:r>
            <a:r>
              <a:rPr lang="de-DE" dirty="0" err="1" smtClean="0"/>
              <a:t>rendering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endParaRPr lang="de-DE" dirty="0" smtClean="0"/>
          </a:p>
          <a:p>
            <a:r>
              <a:rPr lang="de-DE" dirty="0" smtClean="0"/>
              <a:t>Data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 JDBC </a:t>
            </a:r>
            <a:r>
              <a:rPr lang="de-DE" dirty="0" err="1" smtClean="0"/>
              <a:t>connection</a:t>
            </a:r>
            <a:endParaRPr lang="de-DE" dirty="0" smtClean="0"/>
          </a:p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librairies</a:t>
            </a:r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 </a:t>
            </a:r>
            <a:r>
              <a:rPr lang="de-DE" dirty="0" err="1" smtClean="0">
                <a:solidFill>
                  <a:srgbClr val="FFC000"/>
                </a:solidFill>
                <a:sym typeface="Wingdings" panose="05000000000000000000" pitchFamily="2" charset="2"/>
              </a:rPr>
              <a:t>Vert.x</a:t>
            </a:r>
            <a:r>
              <a:rPr lang="de-DE" dirty="0" smtClean="0">
                <a:solidFill>
                  <a:srgbClr val="FFC000"/>
                </a:solidFill>
                <a:sym typeface="Wingdings" panose="05000000000000000000" pitchFamily="2" charset="2"/>
              </a:rPr>
              <a:t> web </a:t>
            </a:r>
            <a:r>
              <a:rPr lang="de-DE" dirty="0" smtClean="0">
                <a:sym typeface="Wingdings" panose="05000000000000000000" pitchFamily="2" charset="2"/>
              </a:rPr>
              <a:t>: </a:t>
            </a:r>
            <a:r>
              <a:rPr lang="de-DE" dirty="0" err="1" smtClean="0">
                <a:sym typeface="Wingdings" panose="05000000000000000000" pitchFamily="2" charset="2"/>
              </a:rPr>
              <a:t>provides</a:t>
            </a:r>
            <a:r>
              <a:rPr lang="de-DE" dirty="0" smtClean="0">
                <a:sym typeface="Wingdings" panose="05000000000000000000" pitchFamily="2" charset="2"/>
              </a:rPr>
              <a:t> elegant API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deal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routing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handling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request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payloads</a:t>
            </a:r>
            <a:r>
              <a:rPr lang="de-DE" dirty="0" smtClean="0">
                <a:sym typeface="Wingdings" panose="05000000000000000000" pitchFamily="2" charset="2"/>
              </a:rPr>
              <a:t>, etc….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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Vert.x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 JDBC Client</a:t>
            </a:r>
            <a:r>
              <a:rPr lang="de-DE" dirty="0" smtClean="0">
                <a:sym typeface="Wingdings" panose="05000000000000000000" pitchFamily="2" charset="2"/>
              </a:rPr>
              <a:t>: </a:t>
            </a:r>
            <a:r>
              <a:rPr lang="de-DE" dirty="0" err="1" smtClean="0">
                <a:sym typeface="Wingdings" panose="05000000000000000000" pitchFamily="2" charset="2"/>
              </a:rPr>
              <a:t>provides</a:t>
            </a:r>
            <a:r>
              <a:rPr lang="de-DE" dirty="0" smtClean="0">
                <a:sym typeface="Wingdings" panose="05000000000000000000" pitchFamily="2" charset="2"/>
              </a:rPr>
              <a:t> an </a:t>
            </a:r>
            <a:r>
              <a:rPr lang="de-DE" dirty="0" err="1" smtClean="0">
                <a:sym typeface="Wingdings" panose="05000000000000000000" pitchFamily="2" charset="2"/>
              </a:rPr>
              <a:t>asynchronous</a:t>
            </a:r>
            <a:r>
              <a:rPr lang="de-DE" dirty="0" smtClean="0">
                <a:sym typeface="Wingdings" panose="05000000000000000000" pitchFamily="2" charset="2"/>
              </a:rPr>
              <a:t> API </a:t>
            </a:r>
            <a:r>
              <a:rPr lang="de-DE" dirty="0" err="1" smtClean="0">
                <a:sym typeface="Wingdings" panose="05000000000000000000" pitchFamily="2" charset="2"/>
              </a:rPr>
              <a:t>over</a:t>
            </a:r>
            <a:r>
              <a:rPr lang="de-DE" dirty="0" smtClean="0">
                <a:sym typeface="Wingdings" panose="05000000000000000000" pitchFamily="2" charset="2"/>
              </a:rPr>
              <a:t> JDBC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 </a:t>
            </a:r>
            <a:r>
              <a:rPr lang="de-DE" dirty="0">
                <a:solidFill>
                  <a:srgbClr val="FFC000"/>
                </a:solidFill>
                <a:sym typeface="Wingdings" panose="05000000000000000000" pitchFamily="2" charset="2"/>
              </a:rPr>
              <a:t>Apache Free Marker</a:t>
            </a:r>
            <a:r>
              <a:rPr lang="de-DE" dirty="0" smtClean="0">
                <a:sym typeface="Wingdings" panose="05000000000000000000" pitchFamily="2" charset="2"/>
              </a:rPr>
              <a:t>: </a:t>
            </a:r>
            <a:r>
              <a:rPr lang="de-DE" dirty="0" err="1" smtClean="0">
                <a:sym typeface="Wingdings" panose="05000000000000000000" pitchFamily="2" charset="2"/>
              </a:rPr>
              <a:t>templating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engine</a:t>
            </a:r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 </a:t>
            </a:r>
            <a:r>
              <a:rPr lang="de-DE" dirty="0" err="1">
                <a:solidFill>
                  <a:srgbClr val="FFC000"/>
                </a:solidFill>
                <a:sym typeface="Wingdings" panose="05000000000000000000" pitchFamily="2" charset="2"/>
              </a:rPr>
              <a:t>TxtMark</a:t>
            </a:r>
            <a:r>
              <a:rPr lang="de-DE" dirty="0" smtClean="0">
                <a:sym typeface="Wingdings" panose="05000000000000000000" pitchFamily="2" charset="2"/>
              </a:rPr>
              <a:t>: </a:t>
            </a:r>
            <a:r>
              <a:rPr lang="de-DE" dirty="0" err="1" smtClean="0">
                <a:sym typeface="Wingdings" panose="05000000000000000000" pitchFamily="2" charset="2"/>
              </a:rPr>
              <a:t>render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markdown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text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html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allowing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edition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wiki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pages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markdown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/>
          </a:p>
          <a:p>
            <a:r>
              <a:rPr lang="de-DE" dirty="0" err="1" smtClean="0"/>
              <a:t>Bootstrapped</a:t>
            </a:r>
            <a:r>
              <a:rPr lang="de-DE" dirty="0" smtClean="0"/>
              <a:t> </a:t>
            </a:r>
            <a:r>
              <a:rPr lang="de-DE" dirty="0" err="1" smtClean="0"/>
              <a:t>maven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: </a:t>
            </a:r>
            <a:r>
              <a:rPr lang="de-DE" u="sng" dirty="0">
                <a:hlinkClick r:id="rId2"/>
              </a:rPr>
              <a:t>https://github.com/vert-x3/vertx-maven-starter</a:t>
            </a:r>
            <a:endParaRPr lang="de-DE" dirty="0" smtClean="0"/>
          </a:p>
          <a:p>
            <a:r>
              <a:rPr lang="de-DE" dirty="0" err="1" smtClean="0"/>
              <a:t>Creating</a:t>
            </a:r>
            <a:r>
              <a:rPr lang="de-DE" dirty="0" smtClean="0"/>
              <a:t> a </a:t>
            </a:r>
            <a:r>
              <a:rPr lang="de-DE" dirty="0" err="1" smtClean="0"/>
              <a:t>fat</a:t>
            </a:r>
            <a:r>
              <a:rPr lang="de-DE" dirty="0" smtClean="0"/>
              <a:t> </a:t>
            </a:r>
            <a:r>
              <a:rPr lang="de-DE" dirty="0" err="1" smtClean="0"/>
              <a:t>jar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u="sng" dirty="0" err="1">
                <a:hlinkClick r:id="rId3"/>
              </a:rPr>
              <a:t>Maven</a:t>
            </a:r>
            <a:r>
              <a:rPr lang="de-DE" u="sng" dirty="0">
                <a:hlinkClick r:id="rId3"/>
              </a:rPr>
              <a:t> </a:t>
            </a:r>
            <a:r>
              <a:rPr lang="de-DE" u="sng" dirty="0" err="1">
                <a:hlinkClick r:id="rId3"/>
              </a:rPr>
              <a:t>Shade</a:t>
            </a:r>
            <a:r>
              <a:rPr lang="de-DE" u="sng" dirty="0">
                <a:hlinkClick r:id="rId3"/>
              </a:rPr>
              <a:t> </a:t>
            </a:r>
            <a:r>
              <a:rPr lang="de-DE" u="sng" dirty="0" err="1">
                <a:hlinkClick r:id="rId3"/>
              </a:rPr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1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95" y="906966"/>
            <a:ext cx="10092571" cy="55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1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futures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not JDK </a:t>
            </a:r>
            <a:r>
              <a:rPr lang="de-DE" dirty="0" err="1" smtClean="0"/>
              <a:t>futures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composed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in a non-</a:t>
            </a:r>
            <a:r>
              <a:rPr lang="de-DE" dirty="0" err="1" smtClean="0"/>
              <a:t>blocking</a:t>
            </a:r>
            <a:r>
              <a:rPr lang="de-DE" dirty="0" smtClean="0"/>
              <a:t> </a:t>
            </a:r>
            <a:r>
              <a:rPr lang="de-DE" dirty="0" err="1" smtClean="0"/>
              <a:t>fashion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shall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simple </a:t>
            </a:r>
            <a:r>
              <a:rPr lang="de-DE" dirty="0" err="1" smtClean="0"/>
              <a:t>coordination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, </a:t>
            </a:r>
            <a:r>
              <a:rPr lang="de-DE" dirty="0" err="1" smtClean="0"/>
              <a:t>particularly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 smtClean="0"/>
              <a:t>Deploying</a:t>
            </a:r>
            <a:r>
              <a:rPr lang="de-DE" dirty="0" smtClean="0"/>
              <a:t> </a:t>
            </a:r>
            <a:r>
              <a:rPr lang="de-DE" dirty="0" err="1" smtClean="0"/>
              <a:t>verticles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 smtClean="0"/>
              <a:t>Checking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successfully</a:t>
            </a:r>
            <a:r>
              <a:rPr lang="de-DE" dirty="0" smtClean="0"/>
              <a:t> </a:t>
            </a:r>
            <a:r>
              <a:rPr lang="de-DE" dirty="0" err="1" smtClean="0"/>
              <a:t>deployed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not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r>
              <a:rPr lang="de-DE" dirty="0" smtClean="0"/>
              <a:t>The </a:t>
            </a:r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core</a:t>
            </a:r>
            <a:r>
              <a:rPr lang="de-DE" dirty="0" smtClean="0"/>
              <a:t> APIs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>
                <a:solidFill>
                  <a:srgbClr val="FFC000"/>
                </a:solidFill>
              </a:rPr>
              <a:t>callbacks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i="1" dirty="0" err="1" smtClean="0">
                <a:solidFill>
                  <a:schemeClr val="accent1"/>
                </a:solidFill>
              </a:rPr>
              <a:t>notify</a:t>
            </a:r>
            <a:r>
              <a:rPr lang="de-DE" i="1" dirty="0" smtClean="0">
                <a:solidFill>
                  <a:schemeClr val="accent1"/>
                </a:solidFill>
              </a:rPr>
              <a:t> </a:t>
            </a:r>
            <a:r>
              <a:rPr lang="de-DE" i="1" dirty="0" err="1" smtClean="0">
                <a:solidFill>
                  <a:schemeClr val="accent1"/>
                </a:solidFill>
              </a:rPr>
              <a:t>of</a:t>
            </a:r>
            <a:r>
              <a:rPr lang="de-DE" i="1" dirty="0" smtClean="0">
                <a:solidFill>
                  <a:schemeClr val="accent1"/>
                </a:solidFill>
              </a:rPr>
              <a:t> </a:t>
            </a:r>
            <a:r>
              <a:rPr lang="de-DE" i="1" dirty="0" err="1" smtClean="0">
                <a:solidFill>
                  <a:schemeClr val="accent1"/>
                </a:solidFill>
              </a:rPr>
              <a:t>asynchronous</a:t>
            </a:r>
            <a:r>
              <a:rPr lang="de-DE" i="1" dirty="0" smtClean="0">
                <a:solidFill>
                  <a:schemeClr val="accent1"/>
                </a:solidFill>
              </a:rPr>
              <a:t> </a:t>
            </a:r>
            <a:r>
              <a:rPr lang="de-DE" i="1" dirty="0" err="1" smtClean="0">
                <a:solidFill>
                  <a:schemeClr val="accent1"/>
                </a:solidFill>
              </a:rPr>
              <a:t>events</a:t>
            </a:r>
            <a:endParaRPr lang="de-DE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05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callback</a:t>
            </a:r>
            <a:r>
              <a:rPr lang="de-DE" dirty="0" smtClean="0"/>
              <a:t> hell type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03" y="2614497"/>
            <a:ext cx="9451155" cy="36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eclipse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19" y="2193925"/>
            <a:ext cx="8276761" cy="4024313"/>
          </a:xfrm>
        </p:spPr>
      </p:pic>
    </p:spTree>
    <p:extLst>
      <p:ext uri="{BB962C8B-B14F-4D97-AF65-F5344CB8AC3E}">
        <p14:creationId xmlns:p14="http://schemas.microsoft.com/office/powerpoint/2010/main" val="319035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Wikipeaks</a:t>
            </a:r>
            <a:r>
              <a:rPr lang="de-DE" dirty="0" smtClean="0"/>
              <a:t> </a:t>
            </a:r>
            <a:r>
              <a:rPr lang="de-DE" dirty="0" err="1" smtClean="0"/>
              <a:t>verticle</a:t>
            </a:r>
            <a:r>
              <a:rPr lang="de-DE" dirty="0" smtClean="0"/>
              <a:t> </a:t>
            </a:r>
            <a:r>
              <a:rPr lang="de-DE" dirty="0" err="1" smtClean="0"/>
              <a:t>initialisation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establish</a:t>
            </a:r>
            <a:r>
              <a:rPr lang="de-DE" dirty="0" smtClean="0"/>
              <a:t> a JDBC </a:t>
            </a:r>
            <a:r>
              <a:rPr lang="de-DE" dirty="0" err="1" smtClean="0"/>
              <a:t>db</a:t>
            </a:r>
            <a:r>
              <a:rPr lang="de-DE" dirty="0" smtClean="0"/>
              <a:t> </a:t>
            </a:r>
            <a:r>
              <a:rPr lang="de-DE" dirty="0" err="1" smtClean="0"/>
              <a:t>connection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db</a:t>
            </a:r>
            <a:r>
              <a:rPr lang="de-DE" dirty="0" smtClean="0"/>
              <a:t> </a:t>
            </a:r>
            <a:r>
              <a:rPr lang="de-DE" dirty="0" err="1" smtClean="0"/>
              <a:t>schema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in </a:t>
            </a:r>
            <a:r>
              <a:rPr lang="de-DE" dirty="0" err="1" smtClean="0"/>
              <a:t>place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a http </a:t>
            </a:r>
            <a:r>
              <a:rPr lang="de-DE" dirty="0" err="1" smtClean="0"/>
              <a:t>server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web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fail</a:t>
            </a:r>
            <a:r>
              <a:rPr lang="de-DE" dirty="0" smtClean="0"/>
              <a:t> (ex: http </a:t>
            </a:r>
            <a:r>
              <a:rPr lang="de-DE" dirty="0" err="1" smtClean="0"/>
              <a:t>port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available</a:t>
            </a:r>
            <a:r>
              <a:rPr lang="de-DE" dirty="0" smtClean="0"/>
              <a:t>, …)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not </a:t>
            </a:r>
            <a:r>
              <a:rPr lang="de-DE" dirty="0" err="1" smtClean="0"/>
              <a:t>run</a:t>
            </a:r>
            <a:r>
              <a:rPr lang="de-DE" dirty="0" smtClean="0"/>
              <a:t> in parallel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web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db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65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Code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3" y="2364058"/>
            <a:ext cx="11158163" cy="358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Composition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44921" y="2057401"/>
            <a:ext cx="1076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having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returns</a:t>
            </a:r>
            <a:r>
              <a:rPr lang="de-DE" dirty="0" smtClean="0"/>
              <a:t> a Future,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becomes</a:t>
            </a:r>
            <a:r>
              <a:rPr lang="de-DE" dirty="0" smtClean="0"/>
              <a:t> a </a:t>
            </a:r>
            <a:r>
              <a:rPr lang="de-DE" dirty="0" err="1" smtClean="0"/>
              <a:t>composition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0" y="2603576"/>
            <a:ext cx="7756138" cy="37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happens</a:t>
            </a:r>
            <a:r>
              <a:rPr lang="de-DE" dirty="0" smtClean="0"/>
              <a:t> in </a:t>
            </a:r>
            <a:r>
              <a:rPr lang="de-DE" dirty="0" err="1" smtClean="0"/>
              <a:t>start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i="1" dirty="0" err="1" smtClean="0">
                <a:solidFill>
                  <a:schemeClr val="accent1"/>
                </a:solidFill>
              </a:rPr>
              <a:t>prepareDatabase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/>
              <a:t>completes</a:t>
            </a:r>
            <a:r>
              <a:rPr lang="de-DE" dirty="0" smtClean="0"/>
              <a:t> </a:t>
            </a:r>
            <a:r>
              <a:rPr lang="de-DE" dirty="0" err="1" smtClean="0"/>
              <a:t>successfully</a:t>
            </a:r>
            <a:r>
              <a:rPr lang="de-DE" dirty="0" smtClean="0"/>
              <a:t>,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i="1" dirty="0" err="1" smtClean="0">
                <a:solidFill>
                  <a:schemeClr val="accent1"/>
                </a:solidFill>
              </a:rPr>
              <a:t>startHttpServer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steps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r>
              <a:rPr lang="de-DE" dirty="0" smtClean="0"/>
              <a:t> </a:t>
            </a:r>
            <a:r>
              <a:rPr lang="de-DE" dirty="0" err="1" smtClean="0"/>
              <a:t>completes</a:t>
            </a:r>
            <a:r>
              <a:rPr lang="de-DE" dirty="0" smtClean="0"/>
              <a:t> </a:t>
            </a:r>
            <a:r>
              <a:rPr lang="de-DE" dirty="0" err="1" smtClean="0"/>
              <a:t>depending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outcome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r>
              <a:rPr lang="de-DE" dirty="0" smtClean="0"/>
              <a:t> </a:t>
            </a:r>
            <a:r>
              <a:rPr lang="de-DE" dirty="0" err="1" smtClean="0"/>
              <a:t>returned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startHttpServer</a:t>
            </a:r>
            <a:endParaRPr lang="de-DE" dirty="0" smtClean="0"/>
          </a:p>
          <a:p>
            <a:endParaRPr lang="de-DE" dirty="0"/>
          </a:p>
          <a:p>
            <a:r>
              <a:rPr lang="de-DE" i="1" dirty="0" err="1" smtClean="0">
                <a:solidFill>
                  <a:schemeClr val="accent1"/>
                </a:solidFill>
              </a:rPr>
              <a:t>startHttpServer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never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i="1" dirty="0" err="1" smtClean="0">
                <a:solidFill>
                  <a:schemeClr val="accent1"/>
                </a:solidFill>
              </a:rPr>
              <a:t>prepareDatabase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/>
              <a:t>encounters</a:t>
            </a:r>
            <a:r>
              <a:rPr lang="de-DE" dirty="0" smtClean="0"/>
              <a:t> an </a:t>
            </a:r>
            <a:r>
              <a:rPr lang="de-DE" dirty="0" err="1" smtClean="0"/>
              <a:t>error</a:t>
            </a:r>
            <a:r>
              <a:rPr lang="de-DE" dirty="0" smtClean="0"/>
              <a:t>, in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i="1" dirty="0" err="1" smtClean="0">
                <a:solidFill>
                  <a:schemeClr val="accent1"/>
                </a:solidFill>
              </a:rPr>
              <a:t>steps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/>
              <a:t>future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in a </a:t>
            </a:r>
            <a:r>
              <a:rPr lang="de-DE" dirty="0" err="1" smtClean="0"/>
              <a:t>failed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becomes</a:t>
            </a:r>
            <a:r>
              <a:rPr lang="de-DE" dirty="0" smtClean="0"/>
              <a:t> </a:t>
            </a:r>
            <a:r>
              <a:rPr lang="de-DE" dirty="0" err="1" smtClean="0"/>
              <a:t>completed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exceptions</a:t>
            </a:r>
            <a:r>
              <a:rPr lang="de-DE" dirty="0" smtClean="0"/>
              <a:t> </a:t>
            </a:r>
            <a:r>
              <a:rPr lang="de-DE" dirty="0" err="1" smtClean="0"/>
              <a:t>describing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error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Eventually</a:t>
            </a:r>
            <a:r>
              <a:rPr lang="de-DE" dirty="0" smtClean="0"/>
              <a:t> </a:t>
            </a:r>
            <a:r>
              <a:rPr lang="de-DE" dirty="0" err="1" smtClean="0"/>
              <a:t>steps</a:t>
            </a:r>
            <a:r>
              <a:rPr lang="de-DE" dirty="0" smtClean="0"/>
              <a:t> </a:t>
            </a:r>
            <a:r>
              <a:rPr lang="de-DE" dirty="0" err="1" smtClean="0"/>
              <a:t>completes</a:t>
            </a:r>
            <a:r>
              <a:rPr lang="de-DE" dirty="0" smtClean="0"/>
              <a:t>: </a:t>
            </a:r>
            <a:r>
              <a:rPr lang="de-DE" i="1" dirty="0" err="1" smtClean="0">
                <a:solidFill>
                  <a:schemeClr val="accent1"/>
                </a:solidFill>
              </a:rPr>
              <a:t>setHandler</a:t>
            </a:r>
            <a:r>
              <a:rPr lang="de-DE" dirty="0" smtClean="0">
                <a:solidFill>
                  <a:schemeClr val="accent1"/>
                </a:solidFill>
              </a:rPr>
              <a:t> </a:t>
            </a:r>
            <a:r>
              <a:rPr lang="de-DE" dirty="0" err="1" smtClean="0"/>
              <a:t>defines</a:t>
            </a:r>
            <a:r>
              <a:rPr lang="de-DE" dirty="0" smtClean="0"/>
              <a:t> a </a:t>
            </a:r>
            <a:r>
              <a:rPr lang="de-DE" dirty="0" err="1" smtClean="0"/>
              <a:t>handler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upon </a:t>
            </a:r>
            <a:r>
              <a:rPr lang="de-DE" dirty="0" err="1" smtClean="0"/>
              <a:t>completion</a:t>
            </a:r>
            <a:r>
              <a:rPr lang="de-DE" dirty="0" smtClean="0"/>
              <a:t>. </a:t>
            </a:r>
            <a:r>
              <a:rPr lang="de-DE" i="1" dirty="0" smtClean="0">
                <a:solidFill>
                  <a:srgbClr val="FFC000"/>
                </a:solidFill>
              </a:rPr>
              <a:t>In </a:t>
            </a:r>
            <a:r>
              <a:rPr lang="de-DE" i="1" dirty="0" err="1" smtClean="0">
                <a:solidFill>
                  <a:srgbClr val="FFC000"/>
                </a:solidFill>
              </a:rPr>
              <a:t>our</a:t>
            </a:r>
            <a:r>
              <a:rPr lang="de-DE" i="1" dirty="0" smtClean="0">
                <a:solidFill>
                  <a:srgbClr val="FFC000"/>
                </a:solidFill>
              </a:rPr>
              <a:t> </a:t>
            </a:r>
            <a:r>
              <a:rPr lang="de-DE" i="1" dirty="0" err="1" smtClean="0">
                <a:solidFill>
                  <a:srgbClr val="FFC000"/>
                </a:solidFill>
              </a:rPr>
              <a:t>case</a:t>
            </a:r>
            <a:r>
              <a:rPr lang="de-DE" i="1" dirty="0" smtClean="0">
                <a:solidFill>
                  <a:srgbClr val="FFC000"/>
                </a:solidFill>
              </a:rPr>
              <a:t> </a:t>
            </a:r>
            <a:r>
              <a:rPr lang="de-DE" i="1" dirty="0" err="1" smtClean="0">
                <a:solidFill>
                  <a:srgbClr val="FFC000"/>
                </a:solidFill>
              </a:rPr>
              <a:t>we</a:t>
            </a:r>
            <a:r>
              <a:rPr lang="de-DE" i="1" dirty="0" smtClean="0">
                <a:solidFill>
                  <a:srgbClr val="FFC000"/>
                </a:solidFill>
              </a:rPr>
              <a:t> </a:t>
            </a:r>
            <a:r>
              <a:rPr lang="de-DE" i="1" dirty="0" err="1" smtClean="0">
                <a:solidFill>
                  <a:srgbClr val="FFC000"/>
                </a:solidFill>
              </a:rPr>
              <a:t>simply</a:t>
            </a:r>
            <a:r>
              <a:rPr lang="de-DE" i="1" dirty="0" smtClean="0">
                <a:solidFill>
                  <a:srgbClr val="FFC000"/>
                </a:solidFill>
              </a:rPr>
              <a:t> </a:t>
            </a:r>
            <a:r>
              <a:rPr lang="de-DE" i="1" dirty="0" err="1" smtClean="0">
                <a:solidFill>
                  <a:srgbClr val="FFC000"/>
                </a:solidFill>
              </a:rPr>
              <a:t>want</a:t>
            </a:r>
            <a:r>
              <a:rPr lang="de-DE" i="1" dirty="0" smtClean="0">
                <a:solidFill>
                  <a:srgbClr val="FFC000"/>
                </a:solidFill>
              </a:rPr>
              <a:t> </a:t>
            </a:r>
            <a:r>
              <a:rPr lang="de-DE" i="1" dirty="0" err="1" smtClean="0">
                <a:solidFill>
                  <a:srgbClr val="FFC000"/>
                </a:solidFill>
              </a:rPr>
              <a:t>to</a:t>
            </a:r>
            <a:r>
              <a:rPr lang="de-DE" i="1" dirty="0" smtClean="0">
                <a:solidFill>
                  <a:srgbClr val="FFC000"/>
                </a:solidFill>
              </a:rPr>
              <a:t> </a:t>
            </a:r>
            <a:r>
              <a:rPr lang="de-DE" i="1" dirty="0" err="1" smtClean="0">
                <a:solidFill>
                  <a:srgbClr val="FFC000"/>
                </a:solidFill>
              </a:rPr>
              <a:t>complete</a:t>
            </a:r>
            <a:r>
              <a:rPr lang="de-DE" i="1" dirty="0" smtClean="0">
                <a:solidFill>
                  <a:srgbClr val="FFC000"/>
                </a:solidFill>
              </a:rPr>
              <a:t> </a:t>
            </a:r>
            <a:r>
              <a:rPr lang="de-DE" i="1" dirty="0" err="1" smtClean="0">
                <a:solidFill>
                  <a:srgbClr val="FFC000"/>
                </a:solidFill>
              </a:rPr>
              <a:t>startFuture</a:t>
            </a:r>
            <a:r>
              <a:rPr lang="de-DE" i="1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steps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completer</a:t>
            </a:r>
            <a:r>
              <a:rPr lang="de-DE" dirty="0" smtClean="0"/>
              <a:t>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obtain</a:t>
            </a:r>
            <a:r>
              <a:rPr lang="de-DE" dirty="0" smtClean="0"/>
              <a:t> a </a:t>
            </a:r>
            <a:r>
              <a:rPr lang="de-DE" dirty="0" err="1" smtClean="0"/>
              <a:t>handler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shown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equivalent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200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service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1970884"/>
            <a:ext cx="10048146" cy="4717853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1012375" y="2114549"/>
            <a:ext cx="506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670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Obtaining</a:t>
            </a:r>
            <a:r>
              <a:rPr lang="de-DE" dirty="0" smtClean="0"/>
              <a:t> a </a:t>
            </a:r>
            <a:r>
              <a:rPr lang="de-DE" dirty="0" err="1" smtClean="0"/>
              <a:t>service</a:t>
            </a:r>
            <a:r>
              <a:rPr lang="de-DE" dirty="0" smtClean="0"/>
              <a:t> </a:t>
            </a:r>
            <a:r>
              <a:rPr lang="de-DE" dirty="0" err="1" smtClean="0"/>
              <a:t>proxy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58" y="3050656"/>
            <a:ext cx="10058400" cy="23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4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asynchronicity</a:t>
            </a:r>
            <a:r>
              <a:rPr lang="de-DE" dirty="0" smtClean="0"/>
              <a:t> in </a:t>
            </a:r>
            <a:r>
              <a:rPr lang="de-DE" dirty="0" err="1" smtClean="0"/>
              <a:t>mind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08" y="1583222"/>
            <a:ext cx="7318318" cy="52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Integrating</a:t>
            </a:r>
            <a:r>
              <a:rPr lang="de-DE" dirty="0" smtClean="0"/>
              <a:t> 3rd party-</a:t>
            </a:r>
            <a:r>
              <a:rPr lang="de-DE" dirty="0" err="1" smtClean="0"/>
              <a:t>api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49" y="1870329"/>
            <a:ext cx="7388680" cy="48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47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securing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Authentication </a:t>
            </a:r>
            <a:r>
              <a:rPr lang="de-DE" dirty="0" err="1" smtClean="0"/>
              <a:t>and</a:t>
            </a:r>
            <a:r>
              <a:rPr lang="de-DE" dirty="0" smtClean="0"/>
              <a:t> Access Control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23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Main </a:t>
            </a:r>
            <a:r>
              <a:rPr lang="de-DE" dirty="0" err="1" smtClean="0"/>
              <a:t>points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Moving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http </a:t>
            </a:r>
            <a:r>
              <a:rPr lang="de-DE" dirty="0" err="1" smtClean="0"/>
              <a:t>to</a:t>
            </a:r>
            <a:r>
              <a:rPr lang="de-DE" dirty="0" smtClean="0"/>
              <a:t> https</a:t>
            </a:r>
          </a:p>
          <a:p>
            <a:r>
              <a:rPr lang="de-DE" dirty="0" smtClean="0"/>
              <a:t>Add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authentication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priviledges</a:t>
            </a:r>
            <a:endParaRPr lang="de-DE" dirty="0" smtClean="0"/>
          </a:p>
          <a:p>
            <a:r>
              <a:rPr lang="de-DE" dirty="0" smtClean="0"/>
              <a:t>Control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web </a:t>
            </a:r>
            <a:r>
              <a:rPr lang="de-DE" dirty="0" err="1" smtClean="0"/>
              <a:t>api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Json</a:t>
            </a:r>
            <a:r>
              <a:rPr lang="de-DE" dirty="0" smtClean="0"/>
              <a:t> Web Tokens (JWT)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865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Section</a:t>
            </a:r>
            <a:r>
              <a:rPr lang="de-DE" dirty="0" smtClean="0"/>
              <a:t> – I: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Basics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endParaRPr lang="de-DE" dirty="0" smtClean="0"/>
          </a:p>
          <a:p>
            <a:pPr lvl="1"/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a Framework, but a </a:t>
            </a:r>
            <a:r>
              <a:rPr lang="de-DE" dirty="0" err="1" smtClean="0"/>
              <a:t>toolkit</a:t>
            </a:r>
            <a:r>
              <a:rPr lang="de-DE" dirty="0" smtClean="0"/>
              <a:t>. The </a:t>
            </a:r>
            <a:r>
              <a:rPr lang="de-DE" dirty="0" err="1" smtClean="0"/>
              <a:t>core</a:t>
            </a:r>
            <a:r>
              <a:rPr lang="de-DE" dirty="0" smtClean="0"/>
              <a:t> </a:t>
            </a:r>
            <a:r>
              <a:rPr lang="de-DE" dirty="0" err="1" smtClean="0"/>
              <a:t>libraries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fundamental APIS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writing</a:t>
            </a:r>
            <a:r>
              <a:rPr lang="de-DE" dirty="0" smtClean="0"/>
              <a:t> </a:t>
            </a:r>
            <a:r>
              <a:rPr lang="de-DE" dirty="0" err="1" smtClean="0"/>
              <a:t>asynchronous</a:t>
            </a:r>
            <a:r>
              <a:rPr lang="de-DE" dirty="0" smtClean="0"/>
              <a:t> </a:t>
            </a:r>
            <a:r>
              <a:rPr lang="de-DE" dirty="0" err="1" smtClean="0"/>
              <a:t>networked</a:t>
            </a:r>
            <a:r>
              <a:rPr lang="de-DE" dirty="0" smtClean="0"/>
              <a:t> </a:t>
            </a:r>
            <a:r>
              <a:rPr lang="de-DE" dirty="0" err="1" smtClean="0"/>
              <a:t>applications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pick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modules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2"/>
            <a:r>
              <a:rPr lang="de-DE" dirty="0" smtClean="0"/>
              <a:t>DB Connection</a:t>
            </a:r>
          </a:p>
          <a:p>
            <a:pPr lvl="2"/>
            <a:r>
              <a:rPr lang="de-DE" dirty="0" smtClean="0"/>
              <a:t>Monitoring</a:t>
            </a:r>
          </a:p>
          <a:p>
            <a:pPr lvl="2"/>
            <a:r>
              <a:rPr lang="de-DE" dirty="0" smtClean="0"/>
              <a:t>Authentication</a:t>
            </a:r>
          </a:p>
          <a:p>
            <a:pPr lvl="2"/>
            <a:r>
              <a:rPr lang="de-DE" dirty="0" err="1" smtClean="0"/>
              <a:t>Logging</a:t>
            </a:r>
            <a:endParaRPr lang="de-DE" dirty="0" smtClean="0"/>
          </a:p>
          <a:p>
            <a:pPr lvl="2"/>
            <a:r>
              <a:rPr lang="de-DE" dirty="0" smtClean="0"/>
              <a:t>Service Discovery</a:t>
            </a:r>
          </a:p>
          <a:p>
            <a:pPr lvl="2"/>
            <a:r>
              <a:rPr lang="de-DE" dirty="0" smtClean="0"/>
              <a:t>Clustering </a:t>
            </a:r>
            <a:r>
              <a:rPr lang="de-DE" dirty="0" err="1" smtClean="0"/>
              <a:t>support</a:t>
            </a:r>
            <a:endParaRPr lang="de-DE" dirty="0" smtClean="0"/>
          </a:p>
          <a:p>
            <a:pPr lvl="2"/>
            <a:endParaRPr lang="de-DE" dirty="0"/>
          </a:p>
          <a:p>
            <a:pPr lvl="1"/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Netty</a:t>
            </a:r>
            <a:r>
              <a:rPr lang="de-DE" dirty="0" smtClean="0"/>
              <a:t> Project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948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Generating a </a:t>
            </a:r>
            <a:r>
              <a:rPr lang="de-DE" dirty="0" err="1" smtClean="0"/>
              <a:t>self</a:t>
            </a:r>
            <a:r>
              <a:rPr lang="de-DE" dirty="0" smtClean="0"/>
              <a:t> – </a:t>
            </a:r>
            <a:r>
              <a:rPr lang="de-DE" dirty="0" err="1" smtClean="0"/>
              <a:t>signed</a:t>
            </a:r>
            <a:r>
              <a:rPr lang="de-DE" dirty="0" smtClean="0"/>
              <a:t> </a:t>
            </a:r>
            <a:r>
              <a:rPr lang="de-DE" dirty="0" err="1" smtClean="0"/>
              <a:t>certificate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4" y="2995313"/>
            <a:ext cx="10058400" cy="272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74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ssl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818061"/>
          </a:xfrm>
        </p:spPr>
        <p:txBody>
          <a:bodyPr/>
          <a:lstStyle/>
          <a:p>
            <a:r>
              <a:rPr lang="de-DE" dirty="0" smtClean="0"/>
              <a:t>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HttpServer</a:t>
            </a:r>
            <a:r>
              <a:rPr lang="de-DE" dirty="0" smtClean="0"/>
              <a:t> </a:t>
            </a:r>
            <a:r>
              <a:rPr lang="de-DE" dirty="0" err="1" smtClean="0"/>
              <a:t>creation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pass a </a:t>
            </a:r>
            <a:r>
              <a:rPr lang="de-DE" dirty="0" err="1" smtClean="0"/>
              <a:t>HttpServerOptions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SSL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KeyStore</a:t>
            </a:r>
            <a:r>
              <a:rPr lang="de-DE" dirty="0" smtClean="0"/>
              <a:t> file: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45" y="3388138"/>
            <a:ext cx="9627095" cy="160028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85800" y="5649686"/>
            <a:ext cx="1118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pointing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sever</a:t>
            </a:r>
            <a:r>
              <a:rPr lang="de-DE" dirty="0" smtClean="0"/>
              <a:t> (</a:t>
            </a:r>
            <a:r>
              <a:rPr lang="de-DE" dirty="0" smtClean="0">
                <a:hlinkClick r:id="rId3"/>
              </a:rPr>
              <a:t>http://localhost:8080</a:t>
            </a:r>
            <a:r>
              <a:rPr lang="de-DE" dirty="0" smtClean="0"/>
              <a:t>)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exception</a:t>
            </a:r>
            <a:r>
              <a:rPr lang="de-DE" dirty="0" smtClean="0"/>
              <a:t> </a:t>
            </a:r>
            <a:r>
              <a:rPr lang="de-DE" dirty="0" err="1" smtClean="0"/>
              <a:t>common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browsers</a:t>
            </a:r>
            <a:r>
              <a:rPr lang="de-DE" dirty="0" smtClean="0"/>
              <a:t>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certificate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self</a:t>
            </a:r>
            <a:r>
              <a:rPr lang="de-DE" dirty="0" smtClean="0"/>
              <a:t> - </a:t>
            </a:r>
            <a:r>
              <a:rPr lang="de-DE" dirty="0" err="1" smtClean="0"/>
              <a:t>signed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570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Options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authentication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authorisations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wide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endParaRPr lang="de-DE" dirty="0" smtClean="0"/>
          </a:p>
          <a:p>
            <a:r>
              <a:rPr lang="de-DE" dirty="0" smtClean="0"/>
              <a:t>=&gt; JDBC, </a:t>
            </a:r>
            <a:r>
              <a:rPr lang="de-DE" dirty="0" err="1" smtClean="0"/>
              <a:t>MongoDB</a:t>
            </a:r>
            <a:r>
              <a:rPr lang="de-DE" dirty="0" smtClean="0"/>
              <a:t>, Apache Shiro, OAuht2, </a:t>
            </a:r>
          </a:p>
          <a:p>
            <a:pPr lvl="1"/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known</a:t>
            </a:r>
            <a:r>
              <a:rPr lang="de-DE" dirty="0" smtClean="0"/>
              <a:t> </a:t>
            </a:r>
            <a:r>
              <a:rPr lang="de-DE" dirty="0" err="1" smtClean="0"/>
              <a:t>providers</a:t>
            </a:r>
            <a:endParaRPr lang="de-DE" dirty="0" smtClean="0"/>
          </a:p>
          <a:p>
            <a:pPr lvl="1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Jwt</a:t>
            </a:r>
            <a:r>
              <a:rPr lang="de-DE" dirty="0" smtClean="0"/>
              <a:t> 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0853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 </a:t>
            </a:r>
            <a:r>
              <a:rPr lang="de-DE" dirty="0" err="1" smtClean="0"/>
              <a:t>users</a:t>
            </a:r>
            <a:r>
              <a:rPr lang="de-DE" dirty="0" smtClean="0"/>
              <a:t>/</a:t>
            </a:r>
            <a:r>
              <a:rPr lang="de-DE" dirty="0" err="1" smtClean="0"/>
              <a:t>Permissions</a:t>
            </a:r>
            <a:r>
              <a:rPr lang="de-DE" dirty="0" smtClean="0"/>
              <a:t>/</a:t>
            </a:r>
            <a:r>
              <a:rPr lang="de-DE" dirty="0" err="1" smtClean="0"/>
              <a:t>roles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5" y="2399327"/>
            <a:ext cx="11172865" cy="24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6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80464" y="274515"/>
            <a:ext cx="4427764" cy="129302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Adding</a:t>
            </a:r>
            <a:r>
              <a:rPr lang="de-DE" sz="2400" dirty="0" smtClean="0"/>
              <a:t> </a:t>
            </a:r>
            <a:r>
              <a:rPr lang="de-DE" sz="2400" dirty="0" err="1" smtClean="0"/>
              <a:t>security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httpserververticle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889907"/>
            <a:ext cx="6829474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Going</a:t>
            </a:r>
            <a:r>
              <a:rPr lang="de-DE" dirty="0" smtClean="0"/>
              <a:t> </a:t>
            </a:r>
            <a:r>
              <a:rPr lang="de-DE" dirty="0" err="1" smtClean="0"/>
              <a:t>reactive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7347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Integration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Rxjava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564969"/>
          </a:xfrm>
        </p:spPr>
        <p:txBody>
          <a:bodyPr/>
          <a:lstStyle/>
          <a:p>
            <a:r>
              <a:rPr lang="de-DE" dirty="0" err="1" smtClean="0"/>
              <a:t>Done</a:t>
            </a:r>
            <a:r>
              <a:rPr lang="de-DE" dirty="0" smtClean="0"/>
              <a:t> via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: vertx-rx-java2</a:t>
            </a: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95" y="2896688"/>
            <a:ext cx="9906509" cy="124466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79714" y="4710793"/>
            <a:ext cx="9368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Verticle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do not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i="1" dirty="0" err="1" smtClean="0">
                <a:solidFill>
                  <a:srgbClr val="FF0000"/>
                </a:solidFill>
              </a:rPr>
              <a:t>io.vertx.core.AbstractVerticle</a:t>
            </a:r>
            <a:r>
              <a:rPr lang="de-DE" dirty="0" smtClean="0"/>
              <a:t> </a:t>
            </a:r>
            <a:r>
              <a:rPr lang="de-DE" dirty="0" err="1" smtClean="0"/>
              <a:t>anymore</a:t>
            </a:r>
            <a:r>
              <a:rPr lang="de-DE" dirty="0" smtClean="0"/>
              <a:t>, but:</a:t>
            </a:r>
          </a:p>
          <a:p>
            <a:endParaRPr lang="de-DE" dirty="0"/>
          </a:p>
          <a:p>
            <a:r>
              <a:rPr lang="de-DE" i="1" dirty="0" err="1" smtClean="0">
                <a:solidFill>
                  <a:srgbClr val="FFC000"/>
                </a:solidFill>
              </a:rPr>
              <a:t>io.vertx.reactivex.core.Vertx</a:t>
            </a:r>
            <a:endParaRPr lang="de-DE" i="1" dirty="0" smtClean="0">
              <a:solidFill>
                <a:srgbClr val="FFC000"/>
              </a:solidFill>
            </a:endParaRPr>
          </a:p>
          <a:p>
            <a:endParaRPr lang="de-DE" dirty="0"/>
          </a:p>
          <a:p>
            <a:r>
              <a:rPr lang="de-DE" dirty="0" smtClean="0"/>
              <a:t>Thus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an </a:t>
            </a:r>
            <a:r>
              <a:rPr lang="de-DE" dirty="0" err="1" smtClean="0"/>
              <a:t>idiomatic</a:t>
            </a:r>
            <a:r>
              <a:rPr lang="de-DE" dirty="0" smtClean="0"/>
              <a:t> API </a:t>
            </a:r>
            <a:r>
              <a:rPr lang="de-DE" dirty="0" err="1" smtClean="0"/>
              <a:t>extension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969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rxJava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callback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API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but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become</a:t>
            </a:r>
            <a:r>
              <a:rPr lang="de-DE" dirty="0" smtClean="0"/>
              <a:t>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tedious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handle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deal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flows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That‘s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RxJava</a:t>
            </a:r>
            <a:r>
              <a:rPr lang="de-DE" dirty="0" smtClean="0"/>
              <a:t> </a:t>
            </a:r>
            <a:r>
              <a:rPr lang="de-DE" dirty="0" err="1" smtClean="0"/>
              <a:t>shines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integrates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it.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9861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MainVerticle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64" y="1714881"/>
            <a:ext cx="7225392" cy="492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13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6429" y="764373"/>
            <a:ext cx="10689771" cy="1293028"/>
          </a:xfrm>
        </p:spPr>
        <p:txBody>
          <a:bodyPr/>
          <a:lstStyle/>
          <a:p>
            <a:r>
              <a:rPr lang="de-DE" dirty="0" err="1" smtClean="0"/>
              <a:t>Changes</a:t>
            </a:r>
            <a:r>
              <a:rPr lang="de-DE" dirty="0" smtClean="0"/>
              <a:t> in </a:t>
            </a: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approach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rxDeploy</a:t>
            </a:r>
            <a:r>
              <a:rPr lang="de-DE" dirty="0" smtClean="0"/>
              <a:t>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take</a:t>
            </a:r>
            <a:r>
              <a:rPr lang="de-DE" dirty="0" smtClean="0"/>
              <a:t> a </a:t>
            </a:r>
            <a:r>
              <a:rPr lang="de-DE" dirty="0"/>
              <a:t>Handler&lt;</a:t>
            </a:r>
            <a:r>
              <a:rPr lang="de-DE" dirty="0" err="1"/>
              <a:t>AsyncResult</a:t>
            </a:r>
            <a:r>
              <a:rPr lang="de-DE" dirty="0"/>
              <a:t>&lt;String</a:t>
            </a:r>
            <a:r>
              <a:rPr lang="de-DE" dirty="0" smtClean="0"/>
              <a:t>&gt;&gt;</a:t>
            </a:r>
          </a:p>
          <a:p>
            <a:r>
              <a:rPr lang="de-DE" dirty="0" smtClean="0"/>
              <a:t>As a final Parameter,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returns</a:t>
            </a:r>
            <a:r>
              <a:rPr lang="de-DE" dirty="0" smtClean="0"/>
              <a:t> a Single&lt;String&gt;</a:t>
            </a:r>
          </a:p>
          <a:p>
            <a:endParaRPr lang="de-DE" dirty="0"/>
          </a:p>
          <a:p>
            <a:r>
              <a:rPr lang="en-US" dirty="0"/>
              <a:t>Besides, the operation does not start when the method is called. </a:t>
            </a:r>
          </a:p>
          <a:p>
            <a:r>
              <a:rPr lang="en-US" i="1" dirty="0">
                <a:solidFill>
                  <a:schemeClr val="accent1"/>
                </a:solidFill>
              </a:rPr>
              <a:t>It starts when you subscribe to the Single</a:t>
            </a:r>
            <a:r>
              <a:rPr lang="en-US" dirty="0"/>
              <a:t>. </a:t>
            </a:r>
            <a:r>
              <a:rPr lang="en-US" dirty="0">
                <a:solidFill>
                  <a:srgbClr val="FFC000"/>
                </a:solidFill>
              </a:rPr>
              <a:t>When the operation completes, </a:t>
            </a:r>
          </a:p>
          <a:p>
            <a:r>
              <a:rPr lang="en-US" dirty="0">
                <a:solidFill>
                  <a:srgbClr val="FFC000"/>
                </a:solidFill>
              </a:rPr>
              <a:t>it emits the deployment id or signals the cause of the problem with a </a:t>
            </a:r>
            <a:r>
              <a:rPr lang="en-US" dirty="0" err="1">
                <a:solidFill>
                  <a:srgbClr val="FFC000"/>
                </a:solidFill>
              </a:rPr>
              <a:t>Throwable</a:t>
            </a:r>
            <a:r>
              <a:rPr lang="en-US" dirty="0">
                <a:solidFill>
                  <a:srgbClr val="FFC000"/>
                </a:solidFill>
              </a:rPr>
              <a:t>.</a:t>
            </a:r>
            <a:endParaRPr lang="de-DE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84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env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in </a:t>
            </a:r>
            <a:r>
              <a:rPr lang="de-DE" dirty="0" err="1" smtClean="0"/>
              <a:t>particular</a:t>
            </a:r>
            <a:endParaRPr lang="de-DE" dirty="0" smtClean="0"/>
          </a:p>
          <a:p>
            <a:r>
              <a:rPr lang="de-DE" dirty="0" err="1" smtClean="0"/>
              <a:t>Or</a:t>
            </a:r>
            <a:r>
              <a:rPr lang="de-DE" dirty="0" smtClean="0"/>
              <a:t>…The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prefer</a:t>
            </a:r>
            <a:endParaRPr lang="de-DE" dirty="0" smtClean="0"/>
          </a:p>
          <a:p>
            <a:r>
              <a:rPr lang="de-DE" dirty="0" err="1" smtClean="0"/>
              <a:t>Vert.x</a:t>
            </a:r>
            <a:r>
              <a:rPr lang="de-DE" dirty="0" smtClean="0"/>
              <a:t> Core </a:t>
            </a:r>
            <a:r>
              <a:rPr lang="de-DE" dirty="0" err="1" smtClean="0"/>
              <a:t>is</a:t>
            </a:r>
            <a:r>
              <a:rPr lang="de-DE" dirty="0" smtClean="0"/>
              <a:t> a simple </a:t>
            </a:r>
            <a:r>
              <a:rPr lang="de-DE" dirty="0" err="1" smtClean="0"/>
              <a:t>jar</a:t>
            </a:r>
            <a:endParaRPr lang="de-DE" dirty="0" smtClean="0"/>
          </a:p>
          <a:p>
            <a:pPr lvl="1"/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embedded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apps</a:t>
            </a:r>
            <a:r>
              <a:rPr lang="de-DE" dirty="0" smtClean="0"/>
              <a:t> </a:t>
            </a:r>
            <a:r>
              <a:rPr lang="de-DE" dirty="0" err="1" smtClean="0"/>
              <a:t>packaged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Set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jars</a:t>
            </a:r>
            <a:endParaRPr lang="de-DE" dirty="0" smtClean="0"/>
          </a:p>
          <a:p>
            <a:pPr lvl="1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deployed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popular</a:t>
            </a:r>
            <a:r>
              <a:rPr lang="de-DE" dirty="0" smtClean="0"/>
              <a:t> </a:t>
            </a:r>
            <a:r>
              <a:rPr lang="de-DE" dirty="0" err="1" smtClean="0"/>
              <a:t>components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containers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8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authorization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</a:t>
            </a:r>
            <a:r>
              <a:rPr lang="de-DE" dirty="0" err="1"/>
              <a:t>concurrently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previous example, we saw how to use </a:t>
            </a:r>
            <a:r>
              <a:rPr lang="en-US" i="1" dirty="0" err="1">
                <a:solidFill>
                  <a:schemeClr val="accent1"/>
                </a:solidFill>
              </a:rPr>
              <a:t>RxJava</a:t>
            </a:r>
            <a:r>
              <a:rPr lang="en-US" i="1" dirty="0">
                <a:solidFill>
                  <a:schemeClr val="accent1"/>
                </a:solidFill>
              </a:rPr>
              <a:t> operators </a:t>
            </a:r>
            <a:r>
              <a:rPr lang="en-US" dirty="0"/>
              <a:t>and the </a:t>
            </a:r>
            <a:r>
              <a:rPr lang="en-US" dirty="0" err="1"/>
              <a:t>Rxified</a:t>
            </a:r>
            <a:r>
              <a:rPr lang="en-US" dirty="0"/>
              <a:t> </a:t>
            </a:r>
            <a:r>
              <a:rPr lang="en-US" dirty="0" err="1"/>
              <a:t>Vert.x</a:t>
            </a:r>
            <a:r>
              <a:rPr lang="en-US" dirty="0"/>
              <a:t> API to </a:t>
            </a:r>
            <a:r>
              <a:rPr lang="en-US" i="1" dirty="0"/>
              <a:t>execute asynchronous operations in order</a:t>
            </a:r>
            <a:r>
              <a:rPr lang="en-US" dirty="0"/>
              <a:t>. </a:t>
            </a:r>
          </a:p>
          <a:p>
            <a:r>
              <a:rPr lang="en-US" dirty="0"/>
              <a:t>But </a:t>
            </a:r>
            <a:r>
              <a:rPr lang="en-US" i="1" dirty="0">
                <a:solidFill>
                  <a:schemeClr val="accent1"/>
                </a:solidFill>
              </a:rPr>
              <a:t>sometimes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this guarantee is not required, or </a:t>
            </a:r>
            <a:r>
              <a:rPr lang="en-US" i="1" dirty="0">
                <a:solidFill>
                  <a:schemeClr val="accent1"/>
                </a:solidFill>
              </a:rPr>
              <a:t>you simply want them to run concurrently for performance reasons.</a:t>
            </a:r>
          </a:p>
          <a:p>
            <a:endParaRPr lang="en-US" dirty="0"/>
          </a:p>
          <a:p>
            <a:r>
              <a:rPr lang="en-US" dirty="0"/>
              <a:t>The JWT token generation process in the </a:t>
            </a:r>
            <a:r>
              <a:rPr lang="en-US" dirty="0" err="1"/>
              <a:t>HttpServerVerticle</a:t>
            </a:r>
            <a:r>
              <a:rPr lang="en-US" dirty="0"/>
              <a:t> is a good example of such a situation. </a:t>
            </a:r>
          </a:p>
          <a:p>
            <a:r>
              <a:rPr lang="en-US" i="1" dirty="0">
                <a:solidFill>
                  <a:srgbClr val="FFFF00"/>
                </a:solidFill>
              </a:rPr>
              <a:t>To create a token, we need all authorization queries to complete, but queries are independent from each other</a:t>
            </a:r>
            <a:r>
              <a:rPr lang="en-US" dirty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581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1077687"/>
            <a:ext cx="10297379" cy="566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24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0" y="1622424"/>
            <a:ext cx="10779925" cy="4770211"/>
          </a:xfrm>
        </p:spPr>
      </p:pic>
    </p:spTree>
    <p:extLst>
      <p:ext uri="{BB962C8B-B14F-4D97-AF65-F5344CB8AC3E}">
        <p14:creationId xmlns:p14="http://schemas.microsoft.com/office/powerpoint/2010/main" val="1688391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demo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WIKIPEAKS </a:t>
            </a:r>
            <a:r>
              <a:rPr lang="de-DE" dirty="0" err="1" smtClean="0"/>
              <a:t>as</a:t>
            </a:r>
            <a:r>
              <a:rPr lang="de-DE" dirty="0" smtClean="0"/>
              <a:t> a SPA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03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designed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aynchronous</a:t>
            </a:r>
            <a:r>
              <a:rPr lang="de-DE" dirty="0" smtClean="0"/>
              <a:t> </a:t>
            </a:r>
            <a:r>
              <a:rPr lang="de-DE" dirty="0" err="1" smtClean="0"/>
              <a:t>communications</a:t>
            </a:r>
            <a:endParaRPr lang="de-DE" dirty="0"/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err="1" smtClean="0">
                <a:sym typeface="Wingdings" panose="05000000000000000000" pitchFamily="2" charset="2"/>
              </a:rPr>
              <a:t>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deal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concurrent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network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communications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threads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synchronous</a:t>
            </a:r>
            <a:r>
              <a:rPr lang="de-DE" dirty="0" smtClean="0">
                <a:sym typeface="Wingdings" panose="05000000000000000000" pitchFamily="2" charset="2"/>
              </a:rPr>
              <a:t> APIs such </a:t>
            </a:r>
            <a:r>
              <a:rPr lang="de-DE" dirty="0" err="1" smtClean="0">
                <a:sym typeface="Wingdings" panose="05000000000000000000" pitchFamily="2" charset="2"/>
              </a:rPr>
              <a:t>as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java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servlet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or</a:t>
            </a:r>
            <a:r>
              <a:rPr lang="de-DE" dirty="0" smtClean="0">
                <a:sym typeface="Wingdings" panose="05000000000000000000" pitchFamily="2" charset="2"/>
              </a:rPr>
              <a:t> java.net socket </a:t>
            </a:r>
            <a:r>
              <a:rPr lang="de-DE" dirty="0" err="1" smtClean="0">
                <a:sym typeface="Wingdings" panose="05000000000000000000" pitchFamily="2" charset="2"/>
              </a:rPr>
              <a:t>classes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 smtClean="0">
                <a:sym typeface="Wingdings" panose="05000000000000000000" pitchFamily="2" charset="2"/>
              </a:rPr>
              <a:t>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usefull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a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range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applications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    High </a:t>
            </a:r>
            <a:r>
              <a:rPr lang="de-DE" dirty="0" err="1" smtClean="0">
                <a:sym typeface="Wingdings" panose="05000000000000000000" pitchFamily="2" charset="2"/>
              </a:rPr>
              <a:t>volume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message</a:t>
            </a:r>
            <a:r>
              <a:rPr lang="de-DE" dirty="0" smtClean="0">
                <a:sym typeface="Wingdings" panose="05000000000000000000" pitchFamily="2" charset="2"/>
              </a:rPr>
              <a:t> /</a:t>
            </a:r>
            <a:r>
              <a:rPr lang="de-DE" dirty="0" err="1" smtClean="0">
                <a:sym typeface="Wingdings" panose="05000000000000000000" pitchFamily="2" charset="2"/>
              </a:rPr>
              <a:t>event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processing</a:t>
            </a:r>
            <a:endParaRPr lang="de-DE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    Micro </a:t>
            </a:r>
            <a:r>
              <a:rPr lang="de-DE" dirty="0" err="1" smtClean="0">
                <a:sym typeface="Wingdings" panose="05000000000000000000" pitchFamily="2" charset="2"/>
              </a:rPr>
              <a:t>services</a:t>
            </a:r>
            <a:endParaRPr lang="de-DE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   API Gateways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   http Apis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mobile </a:t>
            </a:r>
            <a:r>
              <a:rPr lang="de-DE" dirty="0" err="1" smtClean="0">
                <a:sym typeface="Wingdings" panose="05000000000000000000" pitchFamily="2" charset="2"/>
              </a:rPr>
              <a:t>applications</a:t>
            </a:r>
            <a:endParaRPr lang="de-DE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   But also, … </a:t>
            </a:r>
            <a:r>
              <a:rPr lang="de-DE" dirty="0" err="1" smtClean="0">
                <a:sym typeface="Wingdings" panose="05000000000000000000" pitchFamily="2" charset="2"/>
              </a:rPr>
              <a:t>more</a:t>
            </a:r>
            <a:r>
              <a:rPr lang="de-DE" dirty="0" smtClean="0">
                <a:sym typeface="Wingdings" panose="05000000000000000000" pitchFamily="2" charset="2"/>
              </a:rPr>
              <a:t> traditional web </a:t>
            </a:r>
            <a:r>
              <a:rPr lang="de-DE" dirty="0" err="1" smtClean="0">
                <a:sym typeface="Wingdings" panose="05000000000000000000" pitchFamily="2" charset="2"/>
              </a:rPr>
              <a:t>apps</a:t>
            </a:r>
            <a:r>
              <a:rPr lang="de-DE" dirty="0" smtClean="0">
                <a:sym typeface="Wingdings" panose="05000000000000000000" pitchFamily="2" charset="2"/>
              </a:rPr>
              <a:t> (not limited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heavy/</a:t>
            </a:r>
            <a:r>
              <a:rPr lang="de-DE" dirty="0" err="1" smtClean="0">
                <a:sym typeface="Wingdings" panose="05000000000000000000" pitchFamily="2" charset="2"/>
              </a:rPr>
              <a:t>complex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or</a:t>
            </a:r>
            <a:r>
              <a:rPr lang="de-DE" dirty="0" smtClean="0">
                <a:sym typeface="Wingdings" panose="05000000000000000000" pitchFamily="2" charset="2"/>
              </a:rPr>
              <a:t> high 	</a:t>
            </a:r>
            <a:r>
              <a:rPr lang="de-DE" dirty="0" err="1" smtClean="0">
                <a:sym typeface="Wingdings" panose="05000000000000000000" pitchFamily="2" charset="2"/>
              </a:rPr>
              <a:t>demanding</a:t>
            </a:r>
            <a:r>
              <a:rPr lang="de-DE" dirty="0" smtClean="0">
                <a:sym typeface="Wingdings" panose="05000000000000000000" pitchFamily="2" charset="2"/>
              </a:rPr>
              <a:t> type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apps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0121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Building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asynchronicity</a:t>
            </a:r>
            <a:r>
              <a:rPr lang="de-DE" dirty="0" smtClean="0"/>
              <a:t> in </a:t>
            </a:r>
            <a:r>
              <a:rPr lang="de-DE" dirty="0" err="1" smtClean="0"/>
              <a:t>mind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sounds</a:t>
            </a:r>
            <a:endParaRPr lang="de-DE" dirty="0" smtClean="0"/>
          </a:p>
          <a:p>
            <a:r>
              <a:rPr lang="de-DE" dirty="0" smtClean="0"/>
              <a:t>But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sudden</a:t>
            </a:r>
            <a:r>
              <a:rPr lang="de-DE" dirty="0" smtClean="0"/>
              <a:t> </a:t>
            </a:r>
            <a:r>
              <a:rPr lang="de-DE" dirty="0" err="1" smtClean="0"/>
              <a:t>peak</a:t>
            </a:r>
            <a:r>
              <a:rPr lang="de-DE" dirty="0" smtClean="0"/>
              <a:t> in </a:t>
            </a:r>
            <a:r>
              <a:rPr lang="de-DE" dirty="0" err="1" smtClean="0"/>
              <a:t>traffic</a:t>
            </a:r>
            <a:r>
              <a:rPr lang="de-DE" dirty="0" smtClean="0"/>
              <a:t>,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written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essential </a:t>
            </a:r>
            <a:r>
              <a:rPr lang="de-DE" dirty="0" err="1" smtClean="0"/>
              <a:t>ingredient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scaling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: </a:t>
            </a:r>
          </a:p>
          <a:p>
            <a:endParaRPr lang="de-DE" dirty="0"/>
          </a:p>
          <a:p>
            <a:r>
              <a:rPr lang="de-DE" i="1" dirty="0" err="1" smtClean="0"/>
              <a:t>Asynchronous</a:t>
            </a:r>
            <a:r>
              <a:rPr lang="de-DE" i="1" dirty="0" smtClean="0"/>
              <a:t> Processing </a:t>
            </a:r>
            <a:r>
              <a:rPr lang="de-DE" i="1" dirty="0" err="1" smtClean="0"/>
              <a:t>of</a:t>
            </a:r>
            <a:r>
              <a:rPr lang="de-DE" i="1" dirty="0" smtClean="0"/>
              <a:t> Events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73559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speak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polyglot</a:t>
            </a:r>
            <a:endParaRPr lang="de-DE" dirty="0" smtClean="0"/>
          </a:p>
          <a:p>
            <a:pPr lvl="1"/>
            <a:r>
              <a:rPr lang="de-DE" dirty="0" smtClean="0"/>
              <a:t>Java</a:t>
            </a:r>
          </a:p>
          <a:p>
            <a:pPr lvl="1"/>
            <a:r>
              <a:rPr lang="de-DE" dirty="0" smtClean="0"/>
              <a:t>Groovy</a:t>
            </a:r>
          </a:p>
          <a:p>
            <a:pPr lvl="1"/>
            <a:r>
              <a:rPr lang="de-DE" dirty="0" smtClean="0"/>
              <a:t>Scala</a:t>
            </a:r>
          </a:p>
          <a:p>
            <a:pPr lvl="1"/>
            <a:r>
              <a:rPr lang="de-DE" dirty="0" err="1" smtClean="0"/>
              <a:t>Kotlin</a:t>
            </a:r>
            <a:endParaRPr lang="de-DE" dirty="0" smtClean="0"/>
          </a:p>
          <a:p>
            <a:pPr lvl="1"/>
            <a:r>
              <a:rPr lang="de-DE" dirty="0" err="1" smtClean="0"/>
              <a:t>Javascript</a:t>
            </a:r>
            <a:endParaRPr lang="de-DE" dirty="0" smtClean="0"/>
          </a:p>
          <a:p>
            <a:pPr lvl="1"/>
            <a:r>
              <a:rPr lang="de-DE" dirty="0" smtClean="0"/>
              <a:t>Ruby</a:t>
            </a:r>
          </a:p>
          <a:p>
            <a:pPr lvl="1"/>
            <a:r>
              <a:rPr lang="de-DE" dirty="0" err="1" smtClean="0"/>
              <a:t>Celon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API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idiomatic</a:t>
            </a:r>
            <a:r>
              <a:rPr lang="de-DE" dirty="0" smtClean="0"/>
              <a:t> in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. </a:t>
            </a:r>
            <a:r>
              <a:rPr lang="de-DE" dirty="0" err="1" smtClean="0"/>
              <a:t>Using</a:t>
            </a:r>
            <a:r>
              <a:rPr lang="de-DE" dirty="0" smtClean="0"/>
              <a:t> Scala </a:t>
            </a:r>
            <a:r>
              <a:rPr lang="de-DE" dirty="0" err="1" smtClean="0"/>
              <a:t>futures</a:t>
            </a:r>
            <a:r>
              <a:rPr lang="de-DE" dirty="0" smtClean="0"/>
              <a:t> in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Vert.x</a:t>
            </a:r>
            <a:r>
              <a:rPr lang="de-DE" dirty="0" smtClean="0"/>
              <a:t> </a:t>
            </a:r>
            <a:r>
              <a:rPr lang="de-DE" dirty="0" err="1" smtClean="0"/>
              <a:t>futures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27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3" y="1516355"/>
            <a:ext cx="11095962" cy="41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densstreifen">
  <a:themeElements>
    <a:clrScheme name="Kondensstreife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sstreife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sstreife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Kondensstreifen</Template>
  <TotalTime>0</TotalTime>
  <Words>1521</Words>
  <Application>Microsoft Office PowerPoint</Application>
  <PresentationFormat>Breitbild</PresentationFormat>
  <Paragraphs>228</Paragraphs>
  <Slides>53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8" baseType="lpstr">
      <vt:lpstr>Arial</vt:lpstr>
      <vt:lpstr>Calibri</vt:lpstr>
      <vt:lpstr>Century Gothic</vt:lpstr>
      <vt:lpstr>Wingdings</vt:lpstr>
      <vt:lpstr>Kondensstreifen</vt:lpstr>
      <vt:lpstr>Vert.x</vt:lpstr>
      <vt:lpstr>Main points</vt:lpstr>
      <vt:lpstr>What is eclipse vert.x?</vt:lpstr>
      <vt:lpstr>Section – I:</vt:lpstr>
      <vt:lpstr>Which build env?</vt:lpstr>
      <vt:lpstr>Why use vert.x?</vt:lpstr>
      <vt:lpstr>Building with asynchronicity in mind</vt:lpstr>
      <vt:lpstr>What language does it speak?</vt:lpstr>
      <vt:lpstr>PowerPoint-Präsentation</vt:lpstr>
      <vt:lpstr>PowerPoint-Präsentation</vt:lpstr>
      <vt:lpstr>PowerPoint-Präsentation</vt:lpstr>
      <vt:lpstr>Core concepts</vt:lpstr>
      <vt:lpstr>Verticles and the bus communication</vt:lpstr>
      <vt:lpstr>Threading and programming models</vt:lpstr>
      <vt:lpstr>Verticles</vt:lpstr>
      <vt:lpstr>verticle: the unit of deployment</vt:lpstr>
      <vt:lpstr>The politicaly correct event handling by a verticle</vt:lpstr>
      <vt:lpstr>characteristics</vt:lpstr>
      <vt:lpstr>characteristics</vt:lpstr>
      <vt:lpstr>Message exchange through the event bus</vt:lpstr>
      <vt:lpstr>Characteristics of the event bus</vt:lpstr>
      <vt:lpstr>…</vt:lpstr>
      <vt:lpstr>First demo</vt:lpstr>
      <vt:lpstr>Wikipeaks branches</vt:lpstr>
      <vt:lpstr>PowerPoint-Präsentation</vt:lpstr>
      <vt:lpstr>What is it?</vt:lpstr>
      <vt:lpstr>PowerPoint-Präsentation</vt:lpstr>
      <vt:lpstr>Composition of vert.x future</vt:lpstr>
      <vt:lpstr>Avoid callback hell type of programming</vt:lpstr>
      <vt:lpstr>Wikipeaks verticle initialisation phase</vt:lpstr>
      <vt:lpstr>Code structure</vt:lpstr>
      <vt:lpstr>Composition in the start method</vt:lpstr>
      <vt:lpstr>What happens in start</vt:lpstr>
      <vt:lpstr>Using vert.x service</vt:lpstr>
      <vt:lpstr>Obtaining a service proxy</vt:lpstr>
      <vt:lpstr>Testing with asynchronicity in mind</vt:lpstr>
      <vt:lpstr>Integrating 3rd party-api</vt:lpstr>
      <vt:lpstr>securing</vt:lpstr>
      <vt:lpstr>Main points</vt:lpstr>
      <vt:lpstr>Generating a self – signed certificate</vt:lpstr>
      <vt:lpstr>Activating ssl</vt:lpstr>
      <vt:lpstr>Options for authentication and authorisations</vt:lpstr>
      <vt:lpstr>Basics users/Permissions/roles config</vt:lpstr>
      <vt:lpstr>Adding security to the httpserververticle</vt:lpstr>
      <vt:lpstr>Going reactive</vt:lpstr>
      <vt:lpstr>Integration with Rxjava</vt:lpstr>
      <vt:lpstr>Why using rxJava?</vt:lpstr>
      <vt:lpstr>Example: the MainVerticle</vt:lpstr>
      <vt:lpstr>Changes in deployment approach</vt:lpstr>
      <vt:lpstr>Executing authorization queries concurrently</vt:lpstr>
      <vt:lpstr>PowerPoint-Präsentation</vt:lpstr>
      <vt:lpstr>PowerPoint-Präsentation</vt:lpstr>
      <vt:lpstr>demo</vt:lpstr>
    </vt:vector>
  </TitlesOfParts>
  <Company>Senacor Technologies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Vert.x</dc:title>
  <dc:creator>Lompo, Alain</dc:creator>
  <cp:lastModifiedBy>Lompo, Alain</cp:lastModifiedBy>
  <cp:revision>65</cp:revision>
  <dcterms:created xsi:type="dcterms:W3CDTF">2018-04-12T13:08:39Z</dcterms:created>
  <dcterms:modified xsi:type="dcterms:W3CDTF">2018-04-13T11:40:47Z</dcterms:modified>
</cp:coreProperties>
</file>